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2094" y="-540"/>
      </p:cViewPr>
      <p:guideLst>
        <p:guide orient="horz" pos="2160"/>
        <p:guide pos="28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F891-16A2-4BF7-B0DA-C957DEEA022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686E-09E4-4F5B-815C-B3AA2DF2BB78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F891-16A2-4BF7-B0DA-C957DEEA022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686E-09E4-4F5B-815C-B3AA2DF2BB78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F891-16A2-4BF7-B0DA-C957DEEA022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686E-09E4-4F5B-815C-B3AA2DF2BB78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F891-16A2-4BF7-B0DA-C957DEEA022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686E-09E4-4F5B-815C-B3AA2DF2BB78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F891-16A2-4BF7-B0DA-C957DEEA022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686E-09E4-4F5B-815C-B3AA2DF2BB78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F891-16A2-4BF7-B0DA-C957DEEA0228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686E-09E4-4F5B-815C-B3AA2DF2BB78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F891-16A2-4BF7-B0DA-C957DEEA0228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686E-09E4-4F5B-815C-B3AA2DF2BB78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F891-16A2-4BF7-B0DA-C957DEEA0228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686E-09E4-4F5B-815C-B3AA2DF2BB78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F891-16A2-4BF7-B0DA-C957DEEA0228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686E-09E4-4F5B-815C-B3AA2DF2BB78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F891-16A2-4BF7-B0DA-C957DEEA0228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686E-09E4-4F5B-815C-B3AA2DF2BB78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F891-16A2-4BF7-B0DA-C957DEEA0228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686E-09E4-4F5B-815C-B3AA2DF2BB78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0F891-16A2-4BF7-B0DA-C957DEEA022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3686E-09E4-4F5B-815C-B3AA2DF2BB78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3566" y="4868866"/>
            <a:ext cx="2500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КОМПЬЮТЕРНАЯ ИГРА</a:t>
            </a:r>
            <a:endParaRPr lang="ru-RU" dirty="0">
              <a:solidFill>
                <a:srgbClr val="FF00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Проект “ Аэлита”</a:t>
            </a:r>
            <a:endParaRPr lang="ru-RU" dirty="0">
              <a:solidFill>
                <a:srgbClr val="FF00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14678" y="5929330"/>
            <a:ext cx="264320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+mn-ea"/>
              </a:rPr>
              <a:t>Выполнил</a:t>
            </a:r>
            <a:endParaRPr lang="ru-RU" dirty="0" smtClean="0">
              <a:solidFill>
                <a:srgbClr val="FF00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dirty="0" smtClean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+mn-ea"/>
              </a:rPr>
              <a:t>Зотов </a:t>
            </a:r>
            <a:r>
              <a:rPr lang="ru-RU" dirty="0" err="1" smtClean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+mn-ea"/>
              </a:rPr>
              <a:t>Артемий</a:t>
            </a:r>
            <a:r>
              <a:rPr lang="ru-RU" dirty="0" smtClean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+mn-ea"/>
              </a:rPr>
              <a:t> Евгеньевич</a:t>
            </a:r>
            <a:endParaRPr lang="ru-RU" dirty="0" smtClean="0">
              <a:solidFill>
                <a:srgbClr val="FF0000"/>
              </a:solidFill>
              <a:latin typeface="Arial Narrow" panose="020B060602020203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0" name="Текстовое поле 99"/>
          <p:cNvSpPr txBox="1"/>
          <p:nvPr/>
        </p:nvSpPr>
        <p:spPr>
          <a:xfrm>
            <a:off x="379730" y="476885"/>
            <a:ext cx="1804670" cy="580009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/>
            <a:endParaRPr lang="en-US" b="0" i="1">
              <a:solidFill>
                <a:schemeClr val="bg1"/>
              </a:solidFill>
              <a:latin typeface="Times New Roman" panose="02020603050405020304" charset="0"/>
              <a:ea typeface="SimSun" panose="02010600030101010101" pitchFamily="2" charset="-122"/>
            </a:endParaRPr>
          </a:p>
          <a:p>
            <a:pPr indent="0"/>
            <a:endParaRPr lang="en-US" b="0" i="1">
              <a:solidFill>
                <a:schemeClr val="bg1"/>
              </a:solidFill>
              <a:latin typeface="Times New Roman" panose="02020603050405020304" charset="0"/>
              <a:ea typeface="SimSun" panose="02010600030101010101" pitchFamily="2" charset="-122"/>
            </a:endParaRPr>
          </a:p>
          <a:p>
            <a:pPr indent="0"/>
            <a:r>
              <a:rPr lang="en-US" b="0" i="1">
                <a:solidFill>
                  <a:schemeClr val="bg1"/>
                </a:solidFill>
                <a:latin typeface="Times New Roman" panose="02020603050405020304" charset="0"/>
                <a:ea typeface="SimSun" panose="02010600030101010101" pitchFamily="2" charset="-122"/>
              </a:rPr>
              <a:t>Графический движок pygame хорошо приспособлен для создания 2D игр и имеет богатый инструментарий, который легко запоминается и используется в других графических движках.</a:t>
            </a:r>
            <a:endParaRPr lang="en-US" b="0" i="1">
              <a:solidFill>
                <a:schemeClr val="bg1"/>
              </a:solidFill>
              <a:latin typeface="Times New Roman" panose="02020603050405020304" charset="0"/>
              <a:ea typeface="SimSun" panose="02010600030101010101" pitchFamily="2" charset="-122"/>
            </a:endParaRPr>
          </a:p>
          <a:p>
            <a:pPr indent="0"/>
            <a:endParaRPr lang="en-US" altLang="en-US" b="0" i="1">
              <a:solidFill>
                <a:schemeClr val="bg1"/>
              </a:solidFill>
              <a:latin typeface="Times New Roman" panose="0202060305040502030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14480" y="571480"/>
            <a:ext cx="6143668" cy="1000132"/>
          </a:xfrm>
        </p:spPr>
        <p:txBody>
          <a:bodyPr>
            <a:noAutofit/>
          </a:bodyPr>
          <a:lstStyle/>
          <a:p>
            <a:pPr algn="l"/>
            <a:r>
              <a:rPr lang="ru-RU" sz="2200" b="1" dirty="0" smtClean="0">
                <a:solidFill>
                  <a:srgbClr val="FFFF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sz="2200" b="1" smtClean="0">
                <a:solidFill>
                  <a:srgbClr val="FFFF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компьютерной игры</a:t>
            </a:r>
            <a:endParaRPr lang="ru-RU" sz="2200" b="1" smtClean="0">
              <a:solidFill>
                <a:srgbClr val="FFFF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3042" y="1857364"/>
            <a:ext cx="5572164" cy="401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smtClean="0">
                <a:solidFill>
                  <a:schemeClr val="bg1"/>
                </a:solidFill>
                <a:latin typeface="Arial Narrow" panose="020B0606020202030204" pitchFamily="34" charset="0"/>
              </a:rPr>
              <a:t>Цель работы — разработать компьютерную игру с характерными особенностями нескольких жанров с использованием библиотеки для создания игр на языке программирования Python. В библиотеке собран набор программных средств, помогающих разрабатывать двумерные игры.  </a:t>
            </a:r>
            <a:endParaRPr lang="ru-RU" sz="150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ru-RU" sz="150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ru-RU" sz="1500" smtClean="0">
                <a:solidFill>
                  <a:schemeClr val="bg1"/>
                </a:solidFill>
                <a:latin typeface="Arial Narrow" panose="020B0606020202030204" pitchFamily="34" charset="0"/>
              </a:rPr>
              <a:t>Для достижения поставленной цели были проанализированы современные методы и тенденции разработки компьютерных игр, исследованы рыночная среда и компьютерные игры конкурентов, а также изучены средства разработки компьютерных игр.  </a:t>
            </a:r>
            <a:endParaRPr lang="ru-RU" sz="150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ru-RU" sz="150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ru-RU" sz="1500" smtClean="0">
                <a:solidFill>
                  <a:schemeClr val="bg1"/>
                </a:solidFill>
                <a:latin typeface="Arial Narrow" panose="020B0606020202030204" pitchFamily="34" charset="0"/>
              </a:rPr>
              <a:t>Отличительная особенность этой игры — наличие характерных черт сразу нескольких игровых жанров, таких как  экшен, платформер, квест, новелла. Используя игровой движок PyGame,  была реализована компьютерная игра «Аэлита». Реализация проходила в несколько этапов, на каждом из которых учитывались все моменты в разработке компьютерных игр в выбранном направлении.</a:t>
            </a:r>
            <a:endParaRPr lang="ru-RU" sz="1500" smtClean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691937" y="980743"/>
            <a:ext cx="6143668" cy="1000132"/>
          </a:xfrm>
        </p:spPr>
        <p:txBody>
          <a:bodyPr>
            <a:noAutofit/>
          </a:bodyPr>
          <a:lstStyle/>
          <a:p>
            <a:pPr algn="l"/>
            <a:r>
              <a:rPr lang="ru-RU" sz="2400" b="1" dirty="0" smtClean="0">
                <a:solidFill>
                  <a:srgbClr val="FFFF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Постановка задачи.</a:t>
            </a:r>
            <a:endParaRPr lang="ru-RU" sz="2400" b="1" dirty="0" smtClean="0">
              <a:solidFill>
                <a:srgbClr val="FFFF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305" y="2204720"/>
            <a:ext cx="7189470" cy="3872865"/>
          </a:xfrm>
          <a:prstGeom prst="rect">
            <a:avLst/>
          </a:prstGeom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ru-RU" sz="1500" dirty="0" smtClean="0">
              <a:ln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  <a:p>
            <a:r>
              <a:rPr lang="ru-RU" sz="1500" dirty="0" smtClean="0">
                <a:ln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Задача создать компьютерную игру на игровом движке PyGame, чтобы изучить возможности его применения. Для реализации задачи необходимо использовать максимально возможности игрового движка. </a:t>
            </a:r>
            <a:endParaRPr lang="ru-RU" sz="1500" dirty="0" smtClean="0">
              <a:ln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  <a:p>
            <a:r>
              <a:rPr lang="ru-RU" sz="1500" dirty="0" smtClean="0">
                <a:ln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Программа должна быть лаконичной, структурированной, легко читаемой. Использовать для создания кода Объектно-ориентированное программирование, ООП – это одна из парадигм разработки, подразумевающая организацию программного кода, ориентируясь на данные и объекты, а не на функции и логические структуры.Задача создать компьютерную игру на игровом движке PyGame, чтобы изучить возможности его применения. Для реализации задачи необходимо использовать максимально возможности игрового движка. </a:t>
            </a:r>
            <a:endParaRPr lang="ru-RU" sz="1500" dirty="0" smtClean="0">
              <a:ln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  <a:p>
            <a:endParaRPr lang="ru-RU" sz="1500" dirty="0" smtClean="0">
              <a:ln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  <a:p>
            <a:r>
              <a:rPr lang="ru-RU" sz="1500" dirty="0" smtClean="0">
                <a:ln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Программа должна быть лаконичной, структурированной, легко читаемой. Использовать для создания кода Объектно-ориентированное программирование, ООП – это одна из парадигм разработки, подразумевающая организацию программного кода, ориентируясь на данные и объекты, а не на функции и логические структуры.</a:t>
            </a:r>
            <a:endParaRPr lang="ru-RU" sz="1500" dirty="0" smtClean="0">
              <a:ln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/>
          <p:nvPr/>
        </p:nvSpPr>
        <p:spPr>
          <a:xfrm>
            <a:off x="1643677" y="332719"/>
            <a:ext cx="6143668" cy="7143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3. Описание программы.</a:t>
            </a:r>
            <a:endParaRPr kumimoji="0" lang="ru-RU" sz="2400" b="1" i="0" u="none" strike="noStrike" kern="120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2400" b="1" i="0" u="none" strike="noStrike" kern="1200" cap="none" spc="0" normalizeH="0" baseline="0" noProof="0" dirty="0" smtClean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9870" y="857250"/>
            <a:ext cx="5572125" cy="5643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В своей программе я реализовал следующие функции и возможности: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1.Загрузка графических файлов.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2.Использование спрайтов и групп спрайтов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3.Реализация графическими примитивами кнопки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4.Создание и считывание файла конфигурации игры( загрузка уровней и процесса изменяющего обычную игру.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5.Обработка событий с помощью клавиатуры и мыши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6.Реализация текстового окна с форматированием внутри него произвольного текса и возможностью пролистывать его .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7.Управление движением спрайта космического корабля (игроком)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  <a:sym typeface="+mn-ea"/>
              </a:rPr>
              <a:t>8. Обработка коллизий астероидов, кораблей противника, импульсных ракет со стороны игрока и Ботов. Также применение дополнительных улучшений для оружия, здоровья и мобильности как игрока так и ботов играющих на противоположной стороне.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  <a:sym typeface="+mn-ea"/>
              </a:rPr>
              <a:t>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2120" y="477186"/>
            <a:ext cx="5643602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  <a:latin typeface="Arial Narrow" panose="020B0606020202030204" pitchFamily="34" charset="0"/>
              </a:rPr>
              <a:t>Сценарий игры напоминает новеллу, сдобренную экшеном и космическими пейзажами</a:t>
            </a:r>
            <a:endParaRPr lang="ru-RU" sz="15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3865" y="3597910"/>
            <a:ext cx="2990850" cy="2860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ru-RU" sz="2000" b="1" dirty="0">
                <a:solidFill>
                  <a:srgbClr val="FFFF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Мир в котором развивается сюжет игры похож на наш. Его можно сравнить с миром фантастического будущего связанного с путешествиями в космическом пространстве</a:t>
            </a:r>
            <a:r>
              <a:rPr lang="ru-RU" sz="1500" b="1" dirty="0">
                <a:solidFill>
                  <a:srgbClr val="FFFF66"/>
                </a:solidFill>
                <a:latin typeface="Arial Narrow" panose="020B0606020202030204" pitchFamily="34" charset="0"/>
              </a:rPr>
              <a:t>. </a:t>
            </a:r>
            <a:endParaRPr lang="ru-RU" sz="1500" b="1" dirty="0">
              <a:solidFill>
                <a:srgbClr val="FFFF66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90260" y="404495"/>
            <a:ext cx="2621915" cy="61556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ru-RU" sz="1500" dirty="0">
                <a:solidFill>
                  <a:schemeClr val="bg1"/>
                </a:solidFill>
                <a:latin typeface="Arial Narrow" panose="020B0606020202030204" pitchFamily="34" charset="0"/>
                <a:sym typeface="+mn-ea"/>
              </a:rPr>
              <a:t>Фоновое изображение</a:t>
            </a:r>
            <a:endParaRPr lang="ru-RU" sz="15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r"/>
            <a:r>
              <a:rPr lang="ru-RU" sz="1500" dirty="0">
                <a:solidFill>
                  <a:schemeClr val="bg1"/>
                </a:solidFill>
                <a:latin typeface="Arial Narrow" panose="020B0606020202030204" pitchFamily="34" charset="0"/>
                <a:sym typeface="+mn-ea"/>
              </a:rPr>
              <a:t>Звуковые эффекты</a:t>
            </a:r>
            <a:endParaRPr lang="ru-RU" sz="15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r"/>
            <a:r>
              <a:rPr lang="ru-RU" sz="1500" dirty="0">
                <a:solidFill>
                  <a:schemeClr val="bg1"/>
                </a:solidFill>
                <a:latin typeface="Arial Narrow" panose="020B0606020202030204" pitchFamily="34" charset="0"/>
                <a:sym typeface="+mn-ea"/>
              </a:rPr>
              <a:t>Расширяемая система спецэффектов</a:t>
            </a:r>
            <a:endParaRPr lang="ru-RU" sz="15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r"/>
            <a:r>
              <a:rPr lang="ru-RU" sz="1500" dirty="0">
                <a:solidFill>
                  <a:schemeClr val="bg1"/>
                </a:solidFill>
                <a:latin typeface="Arial Narrow" panose="020B0606020202030204" pitchFamily="34" charset="0"/>
                <a:sym typeface="+mn-ea"/>
              </a:rPr>
              <a:t>Музыкальное сопровождение игры</a:t>
            </a:r>
            <a:endParaRPr lang="ru-RU" sz="15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r"/>
            <a:r>
              <a:rPr lang="ru-RU" sz="1500" dirty="0">
                <a:solidFill>
                  <a:schemeClr val="bg1"/>
                </a:solidFill>
                <a:latin typeface="Arial Narrow" panose="020B0606020202030204" pitchFamily="34" charset="0"/>
                <a:sym typeface="+mn-ea"/>
              </a:rPr>
              <a:t>Использовалась модуляция текстов игрового содержания с помощью голосового модулятора на основе нейронных сетей.</a:t>
            </a:r>
            <a:endParaRPr lang="ru-RU" sz="15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r"/>
            <a:r>
              <a:rPr lang="ru-RU" sz="1500" dirty="0">
                <a:solidFill>
                  <a:schemeClr val="bg1"/>
                </a:solidFill>
                <a:latin typeface="Arial Narrow" panose="020B0606020202030204" pitchFamily="34" charset="0"/>
                <a:sym typeface="+mn-ea"/>
              </a:rPr>
              <a:t>Использовался эффект затемнения картинки и осветления ее для плавного перехода от одного сюжете к другому.</a:t>
            </a:r>
            <a:endParaRPr lang="ru-RU" sz="15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r"/>
            <a:r>
              <a:rPr lang="ru-RU" sz="1500" dirty="0">
                <a:solidFill>
                  <a:schemeClr val="bg1"/>
                </a:solidFill>
                <a:latin typeface="Arial Narrow" panose="020B0606020202030204" pitchFamily="34" charset="0"/>
                <a:sym typeface="+mn-ea"/>
              </a:rPr>
              <a:t>Так же для полного погружения был использован модуль для обработки видеопотоков и наложения его в качестве фона для игр.</a:t>
            </a:r>
            <a:endParaRPr lang="ru-RU" sz="15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r"/>
            <a:endParaRPr lang="ru-RU" sz="15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r"/>
            <a:r>
              <a:rPr lang="ru-RU" sz="1500" dirty="0">
                <a:solidFill>
                  <a:schemeClr val="bg1"/>
                </a:solidFill>
                <a:latin typeface="Arial Narrow" panose="020B0606020202030204" pitchFamily="34" charset="0"/>
              </a:rPr>
              <a:t>При переходе в этот режим меняется стиль отображения окна на темный фон и текста в окне на светлый.</a:t>
            </a:r>
            <a:endParaRPr lang="ru-RU" sz="15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830" y="764224"/>
            <a:ext cx="250033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500" b="1" dirty="0" smtClean="0">
                <a:solidFill>
                  <a:srgbClr val="FFFF66"/>
                </a:solidFill>
                <a:latin typeface="Arial Narrow" panose="020B0606020202030204" pitchFamily="34" charset="0"/>
              </a:rPr>
              <a:t>В меню реализована загрузка по уровням. Можно начать игровой процес с места, где раньше история прервалась.</a:t>
            </a:r>
            <a:endParaRPr lang="ru-RU" sz="1500" b="1" dirty="0">
              <a:solidFill>
                <a:srgbClr val="FFFF66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88760" y="764540"/>
            <a:ext cx="2174240" cy="2195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ru-RU" sz="1500" b="1" dirty="0">
                <a:solidFill>
                  <a:srgbClr val="FFFF66"/>
                </a:solidFill>
                <a:latin typeface="Arial Narrow" panose="020B0606020202030204" pitchFamily="34" charset="0"/>
              </a:rPr>
              <a:t>Можно изменить размер экрана. Сделать его по умолчанию, тогда игра сама подстроит его под размер или выбрать из предлагаемы. </a:t>
            </a:r>
            <a:r>
              <a:rPr lang="ru-RU" sz="1500" b="1" dirty="0" smtClean="0">
                <a:solidFill>
                  <a:srgbClr val="FFFF66"/>
                </a:solidFill>
                <a:latin typeface="Arial Narrow" panose="020B0606020202030204" pitchFamily="34" charset="0"/>
              </a:rPr>
              <a:t> «</a:t>
            </a:r>
            <a:r>
              <a:rPr lang="ru-RU" sz="1500" b="1" dirty="0">
                <a:solidFill>
                  <a:srgbClr val="FFFF66"/>
                </a:solidFill>
                <a:latin typeface="Arial Narrow" panose="020B0606020202030204" pitchFamily="34" charset="0"/>
              </a:rPr>
              <a:t>Размер шрифта</a:t>
            </a:r>
            <a:r>
              <a:rPr lang="ru-RU" sz="1500" b="1" dirty="0" smtClean="0">
                <a:solidFill>
                  <a:srgbClr val="FFFF66"/>
                </a:solidFill>
                <a:latin typeface="Arial Narrow" panose="020B0606020202030204" pitchFamily="34" charset="0"/>
              </a:rPr>
              <a:t>»</a:t>
            </a:r>
            <a:endParaRPr lang="ru-RU" sz="1500" b="1" dirty="0">
              <a:solidFill>
                <a:srgbClr val="FFFF66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393" y="5589571"/>
            <a:ext cx="50006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Сюжету редшествует текстовая часть озвученная с помощью нейрных сетей голосами различных людей. 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924599" y="2060269"/>
            <a:ext cx="500066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FFFF66"/>
                </a:solidFill>
                <a:latin typeface="Arial Narrow" panose="020B0606020202030204" pitchFamily="34" charset="0"/>
              </a:rPr>
              <a:t>Если вы не любите слушать, то можете прочитать весь текст на экране. Вывод его тоже анимирован и соответствует произносимому диалогу с знаками пунктуации.</a:t>
            </a: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605" y="332740"/>
            <a:ext cx="8314690" cy="157353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lvl="0"/>
            <a:r>
              <a:rPr lang="ru-RU" sz="20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Графическая составляющая.</a:t>
            </a:r>
            <a:endParaRPr lang="ru-RU" sz="2000" b="1" dirty="0" smtClean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lvl="0"/>
            <a:r>
              <a:rPr lang="ru-RU" sz="20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Так как графический движок имеет ограничение по производительности, для улучшение графики использовали готовые фотографии космоса и планет. Для большей убедительности и погружения в игру в игре использовались видео файлы</a:t>
            </a:r>
            <a:endParaRPr lang="ru-RU" sz="2000" b="1" dirty="0" smtClean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lvl="0"/>
            <a:endParaRPr lang="ru-RU" sz="2000" b="1" dirty="0" smtClean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431800" y="4933950"/>
            <a:ext cx="8352790" cy="164465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 anchor="t">
            <a:noAutofit/>
          </a:bodyPr>
          <a:p>
            <a:pPr lvl="0"/>
            <a:r>
              <a:rPr lang="ru-RU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  <a:sym typeface="+mn-ea"/>
              </a:rPr>
              <a:t>Музыкальная составляющая.</a:t>
            </a:r>
            <a:endParaRPr lang="ru-RU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lvl="0"/>
            <a:r>
              <a:rPr lang="ru-RU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  <a:sym typeface="+mn-ea"/>
              </a:rPr>
              <a:t>В игре присутствуют звуки стрельбы, взрывов и падающих камней, что создаёт ощущение погружения в процесс. Все знают что в пространстве без среды звук не будет распространяться, но для игры это необходимо. В игре приутствуют зациклинные мелодии, взятые с бесплатных ресурсов</a:t>
            </a:r>
            <a:endParaRPr lang="ru-RU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13830" y="0"/>
            <a:ext cx="2634615" cy="686625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noAutofit/>
          </a:bodyPr>
          <a:lstStyle/>
          <a:p>
            <a:pPr lvl="1"/>
            <a:endParaRPr sz="160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lvl="1"/>
            <a:endParaRPr sz="160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lvl="1"/>
            <a:r>
              <a:rPr sz="1600">
                <a:solidFill>
                  <a:schemeClr val="bg1"/>
                </a:solidFill>
                <a:latin typeface="Arial Narrow" panose="020B0606020202030204" pitchFamily="34" charset="0"/>
              </a:rPr>
              <a:t>Анализ имеющихся алгоритмов для улучшение визуальной составляющей приложения.</a:t>
            </a:r>
            <a:endParaRPr sz="160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lvl="1"/>
            <a:r>
              <a:rPr sz="1600">
                <a:solidFill>
                  <a:schemeClr val="bg1"/>
                </a:solidFill>
                <a:latin typeface="Arial Narrow" panose="020B0606020202030204" pitchFamily="34" charset="0"/>
              </a:rPr>
              <a:t>Использовалось затемнение и осветление экрана путем закрашиевания спрайта и фона через альфа-канал</a:t>
            </a:r>
            <a:endParaRPr sz="160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lvl="1"/>
            <a:r>
              <a:rPr sz="1600">
                <a:solidFill>
                  <a:schemeClr val="bg1"/>
                </a:solidFill>
                <a:latin typeface="Arial Narrow" panose="020B0606020202030204" pitchFamily="34" charset="0"/>
              </a:rPr>
              <a:t>Для обратки видео и втраивание его в игровой процесс использовался пакет moviepy</a:t>
            </a:r>
            <a:endParaRPr sz="160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lvl="1"/>
            <a:r>
              <a:rPr sz="1600">
                <a:solidFill>
                  <a:schemeClr val="bg1"/>
                </a:solidFill>
                <a:latin typeface="Arial Narrow" panose="020B0606020202030204" pitchFamily="34" charset="0"/>
              </a:rPr>
              <a:t>Построенна на взаимодействии спрайтов с друг-другом ввиде групп или одиночных спрайтов </a:t>
            </a:r>
            <a:endParaRPr sz="160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lvl="1"/>
            <a:endParaRPr sz="160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lvl="1"/>
            <a:r>
              <a:rPr sz="1600">
                <a:solidFill>
                  <a:schemeClr val="bg1"/>
                </a:solidFill>
                <a:latin typeface="Arial Narrow" panose="020B0606020202030204" pitchFamily="34" charset="0"/>
              </a:rPr>
              <a:t>Для управления игровым процессом используется клавиатура и мышь</a:t>
            </a:r>
            <a:r>
              <a:rPr lang="ru-RU" sz="1600">
                <a:solidFill>
                  <a:schemeClr val="bg1"/>
                </a:solidFill>
                <a:latin typeface="Arial Narrow" panose="020B0606020202030204" pitchFamily="34" charset="0"/>
              </a:rPr>
              <a:t>.</a:t>
            </a:r>
            <a:endParaRPr lang="ru-RU" sz="16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714480" y="428604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b="1" dirty="0" smtClean="0">
                <a:solidFill>
                  <a:srgbClr val="FFFF66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4. Прикладное ПО</a:t>
            </a:r>
            <a:endParaRPr lang="ru-RU" b="1" dirty="0" smtClean="0">
              <a:solidFill>
                <a:srgbClr val="FFFF66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5120</Words>
  <Application>WPS Presentation</Application>
  <PresentationFormat>Экран (4:3)</PresentationFormat>
  <Paragraphs>79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SimSun</vt:lpstr>
      <vt:lpstr>Wingdings</vt:lpstr>
      <vt:lpstr>Arial Narrow</vt:lpstr>
      <vt:lpstr>Microsoft YaHei</vt:lpstr>
      <vt:lpstr>Arial Unicode MS</vt:lpstr>
      <vt:lpstr>Calibri</vt:lpstr>
      <vt:lpstr>Times New Roman</vt:lpstr>
      <vt:lpstr>Тема Office</vt:lpstr>
      <vt:lpstr>PowerPoint 演示文稿</vt:lpstr>
      <vt:lpstr>1. Назначение приложения «Букингем»</vt:lpstr>
      <vt:lpstr>2. Программная реализация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Мария</dc:creator>
  <cp:lastModifiedBy>Lapa</cp:lastModifiedBy>
  <cp:revision>5</cp:revision>
  <dcterms:created xsi:type="dcterms:W3CDTF">2023-11-06T14:26:00Z</dcterms:created>
  <dcterms:modified xsi:type="dcterms:W3CDTF">2024-01-22T09:09:21Z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85027FE95B0C473F8A3C00BA3ED8F8BF_13</vt:lpwstr>
  </property>
  <property fmtid="{D5CDD505-2E9C-101B-9397-08002B2CF9AE}" pid="3" name="KSOProductBuildVer">
    <vt:lpwstr>1049-12.2.0.13359</vt:lpwstr>
  </property>
</Properties>
</file>